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5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58" r:id="rId14"/>
    <p:sldId id="257" r:id="rId15"/>
    <p:sldId id="266" r:id="rId16"/>
    <p:sldId id="259" r:id="rId17"/>
    <p:sldId id="260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1731"/>
    <a:srgbClr val="8D1732"/>
    <a:srgbClr val="94C893"/>
    <a:srgbClr val="000000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5"/>
    <p:restoredTop sz="94643"/>
  </p:normalViewPr>
  <p:slideViewPr>
    <p:cSldViewPr snapToGrid="0" snapToObjects="1">
      <p:cViewPr varScale="1">
        <p:scale>
          <a:sx n="77" d="100"/>
          <a:sy n="77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024D4-8219-4EEB-977B-76F389E98656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97CC3-E8E8-4F6E-9A6D-5C80D8EBC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66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9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267676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8527355" y="6171276"/>
            <a:ext cx="3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Forge the future, Sooner, at the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intellectual crossroads of the university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oulib_davis_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avis" TargetMode="External"/><Relationship Id="rId2" Type="http://schemas.openxmlformats.org/officeDocument/2006/relationships/hyperlink" Target="https://digitalskills.oucreat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ibraries.ou.edu/carpentries" TargetMode="External"/><Relationship Id="rId5" Type="http://schemas.openxmlformats.org/officeDocument/2006/relationships/hyperlink" Target="https://libraries.ou.edu/impactchallenge" TargetMode="External"/><Relationship Id="rId4" Type="http://schemas.openxmlformats.org/officeDocument/2006/relationships/hyperlink" Target="https://libraries.ou.edu/ds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5323252" y="2715552"/>
            <a:ext cx="1410346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756057" y="3340088"/>
            <a:ext cx="2544736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69271" y="1742779"/>
            <a:ext cx="412941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Decide if data density in interior is acceptable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“fair” easier to see from a distance (darker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all points easier to see from a distance (larger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Consider goal – do we need all cut categories?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7114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bit.ly/oulib_davis_workshop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Today’s topic: Data-driven visualizations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636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58816" y="2208741"/>
            <a:ext cx="5787342" cy="35490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Digital Skills Hub Calendar</a:t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https://digitalskills.oucreate.com</a:t>
            </a:r>
            <a:r>
              <a:rPr lang="en-US" sz="2800" dirty="0" smtClean="0"/>
              <a:t>   </a:t>
            </a:r>
          </a:p>
          <a:p>
            <a:r>
              <a:rPr lang="en-US" sz="2800" dirty="0" smtClean="0"/>
              <a:t>Information Specialists @ DAVIS</a:t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https://libraries.ou.edu/davis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Digital Scholarship Lab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https://libraries.ou.edu/dsl</a:t>
            </a:r>
            <a:endParaRPr lang="en-US" sz="28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616910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https://libraries.ou.edu</a:t>
            </a:r>
            <a:r>
              <a:rPr lang="en-US" sz="2800" dirty="0" smtClean="0">
                <a:hlinkClick r:id="rId5"/>
              </a:rPr>
              <a:t>/</a:t>
            </a:r>
            <a:br>
              <a:rPr lang="en-US" sz="2800" dirty="0" smtClean="0">
                <a:hlinkClick r:id="rId5"/>
              </a:rPr>
            </a:br>
            <a:r>
              <a:rPr lang="en-US" sz="2800" dirty="0" err="1" smtClean="0">
                <a:hlinkClick r:id="rId5"/>
              </a:rPr>
              <a:t>impactchallenge</a:t>
            </a:r>
            <a:r>
              <a:rPr lang="en-US" sz="2800" dirty="0" smtClean="0"/>
              <a:t>  </a:t>
            </a:r>
            <a:endParaRPr lang="en-US" sz="2800" dirty="0"/>
          </a:p>
          <a:p>
            <a:pPr lvl="1"/>
            <a:r>
              <a:rPr lang="en-US" sz="2000" dirty="0" smtClean="0"/>
              <a:t>Feb 4-8: Make your data discoverable</a:t>
            </a:r>
          </a:p>
          <a:p>
            <a:pPr lvl="1"/>
            <a:r>
              <a:rPr lang="en-US" sz="2000" dirty="0" smtClean="0"/>
              <a:t>Feb. 11-15: Share software with </a:t>
            </a:r>
            <a:r>
              <a:rPr lang="en-US" sz="2000" dirty="0" err="1" smtClean="0"/>
              <a:t>Github</a:t>
            </a:r>
            <a:endParaRPr lang="en-US" sz="2000" dirty="0" smtClean="0"/>
          </a:p>
          <a:p>
            <a:pPr lvl="1"/>
            <a:r>
              <a:rPr lang="en-US" sz="2000" dirty="0" smtClean="0"/>
              <a:t>Feb. 18-22: Understand DOIs</a:t>
            </a:r>
          </a:p>
          <a:p>
            <a:r>
              <a:rPr lang="en-US" sz="2800" dirty="0" smtClean="0"/>
              <a:t>Carpentries </a:t>
            </a:r>
            <a:r>
              <a:rPr lang="en-US" sz="2800" dirty="0"/>
              <a:t>two-day workshops </a:t>
            </a:r>
            <a:r>
              <a:rPr lang="en-US" sz="2800" dirty="0">
                <a:hlinkClick r:id="rId6"/>
              </a:rPr>
              <a:t>https://libraries.ou.edu</a:t>
            </a:r>
            <a:r>
              <a:rPr lang="en-US" sz="2800" dirty="0" smtClean="0">
                <a:hlinkClick r:id="rId6"/>
              </a:rPr>
              <a:t>/</a:t>
            </a:r>
            <a:br>
              <a:rPr lang="en-US" sz="2800" dirty="0" smtClean="0">
                <a:hlinkClick r:id="rId6"/>
              </a:rPr>
            </a:br>
            <a:r>
              <a:rPr lang="en-US" sz="2800" dirty="0" smtClean="0">
                <a:hlinkClick r:id="rId6"/>
              </a:rPr>
              <a:t>carpentries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Find more resources and upcoming events!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10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Introduction</a:t>
            </a:r>
          </a:p>
          <a:p>
            <a:pPr marL="342900" indent="-3429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Content Point #1</a:t>
            </a:r>
          </a:p>
          <a:p>
            <a:pPr marL="342900" indent="-3429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Content Point #2</a:t>
            </a:r>
          </a:p>
          <a:p>
            <a:pPr marL="342900" indent="-3429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Content Point #3</a:t>
            </a:r>
          </a:p>
          <a:p>
            <a:pPr marL="342900" indent="-3429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Conclusion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Bullet point list</a:t>
            </a:r>
          </a:p>
          <a:p>
            <a:pPr marL="342900" indent="-3429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Text placeholder</a:t>
            </a:r>
          </a:p>
          <a:p>
            <a:pPr marL="342900" indent="-3429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Talking point</a:t>
            </a:r>
          </a:p>
          <a:p>
            <a:pPr marL="342900" indent="-3429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Concept reinforcement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904915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5593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id="{993811C7-8D82-6A44-BD0F-652719E02839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11252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White background, </a:t>
            </a:r>
            <a:r>
              <a:rPr lang="en-US" sz="3200" b="1" dirty="0">
                <a:solidFill>
                  <a:srgbClr val="8D1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crimson font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for titles; black,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or semi-bold for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subheaders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black medium for primary text.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36DC5-FA84-C047-88F7-58E9B044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68189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id="{8851F03F-C949-2B45-9829-061319987E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Approved font is Arial (sans-serif), for universal use on Mac and Windows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87EDD-02FE-8042-8142-3DB7AD52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918351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id="{8851F03F-C949-2B45-9829-061319987E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All text should be a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minimum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of 32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font (36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font for headers)</a:t>
            </a:r>
          </a:p>
          <a:p>
            <a:pPr marL="457200" indent="-4572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UL logo will be located toward the bottom right-aligned (not the far right corner) on all slides.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017BB-7EB6-724B-8E1B-20715EF21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97535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id="{8851F03F-C949-2B45-9829-061319987E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 more than 4 bullet points per slide</a:t>
            </a:r>
          </a:p>
          <a:p>
            <a:pPr marL="457200" indent="-4572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No more than 2 sentences per slide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0965E-D094-C54D-BD34-BC15DD3A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8471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90167"/>
            <a:ext cx="12191999" cy="618798"/>
          </a:xfrm>
        </p:spPr>
        <p:txBody>
          <a:bodyPr/>
          <a:lstStyle/>
          <a:p>
            <a:pPr algn="ctr"/>
            <a:r>
              <a:rPr lang="en-US" dirty="0" smtClean="0"/>
              <a:t>Data-driven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4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id="{8851F03F-C949-2B45-9829-061319987E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Charts should incorporate these colors: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5A0772-99DC-3C47-AEE0-C935B6A5B75E}"/>
              </a:ext>
            </a:extLst>
          </p:cNvPr>
          <p:cNvSpPr/>
          <p:nvPr/>
        </p:nvSpPr>
        <p:spPr>
          <a:xfrm>
            <a:off x="3399700" y="3148304"/>
            <a:ext cx="404447" cy="40444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438D52-3725-7B4F-8D92-2CC8EC6EBF53}"/>
              </a:ext>
            </a:extLst>
          </p:cNvPr>
          <p:cNvSpPr/>
          <p:nvPr/>
        </p:nvSpPr>
        <p:spPr>
          <a:xfrm>
            <a:off x="3399700" y="3645403"/>
            <a:ext cx="404447" cy="404447"/>
          </a:xfrm>
          <a:prstGeom prst="rect">
            <a:avLst/>
          </a:prstGeom>
          <a:solidFill>
            <a:srgbClr val="278BC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0A84D8-36B8-EB4A-8E3B-62B81908F992}"/>
              </a:ext>
            </a:extLst>
          </p:cNvPr>
          <p:cNvSpPr/>
          <p:nvPr/>
        </p:nvSpPr>
        <p:spPr>
          <a:xfrm>
            <a:off x="3399700" y="4142500"/>
            <a:ext cx="404447" cy="404447"/>
          </a:xfrm>
          <a:prstGeom prst="rect">
            <a:avLst/>
          </a:prstGeom>
          <a:solidFill>
            <a:srgbClr val="CDCC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4F2347-D041-0840-8E3B-528191BCBC7B}"/>
              </a:ext>
            </a:extLst>
          </p:cNvPr>
          <p:cNvSpPr/>
          <p:nvPr/>
        </p:nvSpPr>
        <p:spPr>
          <a:xfrm>
            <a:off x="3399700" y="4639596"/>
            <a:ext cx="404447" cy="404447"/>
          </a:xfrm>
          <a:prstGeom prst="rect">
            <a:avLst/>
          </a:prstGeom>
          <a:solidFill>
            <a:srgbClr val="94C89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0C4CBE-0FF8-FE43-B2CF-45B9B53C01F9}"/>
              </a:ext>
            </a:extLst>
          </p:cNvPr>
          <p:cNvSpPr txBox="1"/>
          <p:nvPr/>
        </p:nvSpPr>
        <p:spPr>
          <a:xfrm>
            <a:off x="4026882" y="3058139"/>
            <a:ext cx="538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#000000 </a:t>
            </a:r>
            <a:r>
              <a:rPr lang="en-US" sz="3200" dirty="0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(Supporting color)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3D4AE6-ED3F-484E-B585-46BAEB9E42E5}"/>
              </a:ext>
            </a:extLst>
          </p:cNvPr>
          <p:cNvSpPr txBox="1"/>
          <p:nvPr/>
        </p:nvSpPr>
        <p:spPr>
          <a:xfrm>
            <a:off x="4026884" y="3595551"/>
            <a:ext cx="5720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#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298ac4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(Supporting color)</a:t>
            </a:r>
            <a:endParaRPr lang="en-US" sz="3200" dirty="0">
              <a:latin typeface="Arial" panose="020B0604020202020204" pitchFamily="34" charset="0"/>
              <a:ea typeface="Droid Sans" panose="020B0606030804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614FE5-7656-AE4B-B5F1-19625515CCBF}"/>
              </a:ext>
            </a:extLst>
          </p:cNvPr>
          <p:cNvSpPr txBox="1"/>
          <p:nvPr/>
        </p:nvSpPr>
        <p:spPr>
          <a:xfrm>
            <a:off x="4026884" y="4066729"/>
            <a:ext cx="5429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#</a:t>
            </a:r>
            <a:r>
              <a:rPr lang="en-US" sz="3200" b="1" dirty="0" err="1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cccccc</a:t>
            </a:r>
            <a:r>
              <a:rPr lang="en-US" sz="3200" b="1" dirty="0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(Supporting color)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C135ED-F5B6-3B45-8AC3-D293A73D824B}"/>
              </a:ext>
            </a:extLst>
          </p:cNvPr>
          <p:cNvSpPr txBox="1"/>
          <p:nvPr/>
        </p:nvSpPr>
        <p:spPr>
          <a:xfrm>
            <a:off x="4026884" y="4667625"/>
            <a:ext cx="5952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#</a:t>
            </a:r>
            <a:r>
              <a:rPr lang="en-US" sz="3200" b="1" dirty="0"/>
              <a:t>94c893</a:t>
            </a:r>
            <a:r>
              <a:rPr lang="en-US" sz="3200" b="1" dirty="0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(OU web footer color)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E9AA48-192D-5E46-9942-74B5E31AFE67}"/>
              </a:ext>
            </a:extLst>
          </p:cNvPr>
          <p:cNvSpPr/>
          <p:nvPr/>
        </p:nvSpPr>
        <p:spPr>
          <a:xfrm>
            <a:off x="3399700" y="2649107"/>
            <a:ext cx="404447" cy="40444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8E173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5E8661-C2E3-A94E-AD3B-C752DD6512FC}"/>
              </a:ext>
            </a:extLst>
          </p:cNvPr>
          <p:cNvSpPr txBox="1"/>
          <p:nvPr/>
        </p:nvSpPr>
        <p:spPr>
          <a:xfrm>
            <a:off x="4026877" y="2558942"/>
            <a:ext cx="4989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#8D1732 </a:t>
            </a:r>
            <a:r>
              <a:rPr lang="en-US" sz="3200" dirty="0">
                <a:latin typeface="Arial" panose="020B0604020202020204" pitchFamily="34" charset="0"/>
                <a:ea typeface="Droid Sans" panose="020B0606030804020204" pitchFamily="34" charset="0"/>
                <a:cs typeface="Arial" panose="020B0604020202020204" pitchFamily="34" charset="0"/>
              </a:rPr>
              <a:t>(Official OU red)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68FF90-0EAF-F84B-B5A7-10CF29C54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20892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id="{8851F03F-C949-2B45-9829-061319987E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Speaker Name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1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1790297"/>
            <a:ext cx="4439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optical illusions</a:t>
            </a:r>
          </a:p>
          <a:p>
            <a:r>
              <a:rPr lang="en-US" dirty="0" smtClean="0"/>
              <a:t>Not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Unnecessary 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contrast between shades of blue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Font </a:t>
            </a:r>
            <a:r>
              <a:rPr lang="en-US" dirty="0"/>
              <a:t>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1075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improvements can we make?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7" y="2031585"/>
            <a:ext cx="39771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data density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 optical illusions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Color contrasts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font size for readability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6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58181" y="1176118"/>
            <a:ext cx="40113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Test or change color to grayscale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 legend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is clarity?  Is it ordered?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a presentation, rotate y-axis label to horizontal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 commas (or periods in Europe) to large numbers if domain- or journal-specific allows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17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 smtClean="0"/>
              <a:t>Potentially misleading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267158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improvements can we make?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7057" y="2490031"/>
            <a:ext cx="4129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</a:t>
            </a:r>
            <a:r>
              <a:rPr lang="en-US" sz="2400" dirty="0"/>
              <a:t>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Show full range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Units for y-axis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Labels not abbreviated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33458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4092</TotalTime>
  <Words>471</Words>
  <Application>Microsoft Office PowerPoint</Application>
  <PresentationFormat>Widescreen</PresentationFormat>
  <Paragraphs>91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Droid Sans</vt:lpstr>
      <vt:lpstr>Wingdings</vt:lpstr>
      <vt:lpstr>Custom Design</vt:lpstr>
      <vt:lpstr>PowerPoint Presentation</vt:lpstr>
      <vt:lpstr>Data-driven Visualizations</vt:lpstr>
      <vt:lpstr>What is effective about this?  What is not?</vt:lpstr>
      <vt:lpstr>What is effective about this?  What is not?</vt:lpstr>
      <vt:lpstr>What improvements can we make?</vt:lpstr>
      <vt:lpstr>What else could we improve?</vt:lpstr>
      <vt:lpstr>What is clear or misleading about this?</vt:lpstr>
      <vt:lpstr>What is clear or misleading about this?</vt:lpstr>
      <vt:lpstr>What improvements can we make?</vt:lpstr>
      <vt:lpstr>What else could we improve?</vt:lpstr>
      <vt:lpstr>Please take 3 min to help us improve</vt:lpstr>
      <vt:lpstr>Find more resources and upcoming events!</vt:lpstr>
      <vt:lpstr>Agenda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  <vt:lpstr>Slide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49</cp:revision>
  <dcterms:created xsi:type="dcterms:W3CDTF">2018-06-15T17:19:10Z</dcterms:created>
  <dcterms:modified xsi:type="dcterms:W3CDTF">2019-03-27T21:28:48Z</dcterms:modified>
</cp:coreProperties>
</file>